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27"/>
    <p:restoredTop sz="95833"/>
  </p:normalViewPr>
  <p:slideViewPr>
    <p:cSldViewPr snapToGrid="0" snapToObjects="1">
      <p:cViewPr varScale="1">
        <p:scale>
          <a:sx n="89" d="100"/>
          <a:sy n="89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92EA-25EE-364A-8AB6-50BB33CC0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91F0D-ECA3-BE4C-BD8E-59667DC86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8E7B9-5870-0E44-8685-186F79C2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BB01B-5F9B-8147-BD75-96745A06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856CD-0272-9E46-8582-911358BD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0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07B8-4569-214D-8CE8-A1368313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CAD4E-4903-3F4D-B6A0-6223EBB64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9A930-4799-6447-8F00-2CD9E6A3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0C57C-CF9D-0243-80FD-BEC1693F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1435-99C4-DE42-9F22-B709A4B7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6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CBB2F-6167-D645-89D3-BA6929F25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3CAEC-5CCA-904C-9F96-5CBED513A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2DB9-6710-E14F-BE45-A59EFB32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580D4-8F6D-6349-9E71-9C8FADB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A3E9-A816-9646-A9BF-88D24296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1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D596-C53B-0743-B27D-27D4D76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EE44-1098-6842-8C94-D5DF1B1A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E0CF-68BD-E04A-93E3-5BCB5080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6BE2-1ABA-AE47-99AC-52518E56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7DB7-27FE-E743-BA79-C1677C7F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59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FF9E-7186-1445-8B1E-F46B9218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019E8-3941-6B41-A359-E86D1631D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47E9D-2387-944A-90AF-7A510A9F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E6E5-4C5E-1B4E-9D40-48923D56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5CF11-7729-594F-BDB1-B6FD0DB7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4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CAF-AB40-E748-99FB-B8B70F41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4E3A-772E-F24D-9E58-2233E0C81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ED52F-5823-314A-A761-E3E701AD0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50141-AAC8-EE44-8EC5-A6AC942B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491F3-B268-1646-80FF-187BFE8D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2702-BFE5-A241-B65B-D4D11251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7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561C-D936-0B47-9DCD-AC83E96C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44726-F3A7-1F4B-9111-65BE6570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17F00-88C6-8E43-91BE-FEE60006C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07084-1FE9-8F43-B639-412468D11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67F37-7DB1-CB4D-82A5-2A0D6076D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FB77D-4DFB-794E-A89A-A1C0913E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E8EB2-89C4-F14C-8089-7FD1FAAD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089C2-CCC8-5C40-923B-2A490CE0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51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0AC1-1E99-CE47-950A-2FCD46D1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DEFD5-87AA-B445-B87F-5A27B4BA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67C3B-3C66-CB4C-9A1A-73B27BA5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4CBC7-A3A4-0246-98B8-84B223EA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21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DCDA-5E35-B640-8B1E-314A83A5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14971-902F-A84F-A155-6D5F98C4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4B376-199A-BF48-AD6B-5017C20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92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6F81-AB01-524E-937F-5376D215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BB54-A6CE-4A43-985D-1286FD3C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AF94-F73D-5E4D-BAA4-18BDA6C9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C382-6B14-B14F-8101-FE277F03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57D70-4BA8-C945-9B64-C1A4DE05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37F77-E109-8D4C-AAA5-D209AE40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0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FCE1-B9A3-DC49-9D52-1E8BD5AB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BB906-E892-204C-A3DB-B29CC8331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682B7-50B1-774F-B336-D0FC9B07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84D39-3294-4E45-897D-E308A6ED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733D2-DF76-6041-90FF-679CD622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7E15B-E90C-BC47-BD85-9927205F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6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E7209-EDD1-8444-A27E-73078CB3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2126-79F7-F444-9151-C01E36B1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9236E-A6ED-A943-8BED-AE4056AD6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6E7-FF10-DD45-8516-9021C933D49F}" type="datetimeFigureOut">
              <a:rPr lang="de-DE" smtClean="0"/>
              <a:t>12.08.19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26BD1-CC8B-6C4E-9012-871018625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AFC48-3715-284A-ABF5-05871A6DC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9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602117-F7F4-4D43-90C8-0D273ED3C82E}"/>
              </a:ext>
            </a:extLst>
          </p:cNvPr>
          <p:cNvSpPr txBox="1"/>
          <p:nvPr/>
        </p:nvSpPr>
        <p:spPr>
          <a:xfrm>
            <a:off x="317500" y="266700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DATA SOURCES</a:t>
            </a:r>
          </a:p>
          <a:p>
            <a:endParaRPr lang="de-DE" sz="1200" b="1" dirty="0"/>
          </a:p>
          <a:p>
            <a:r>
              <a:rPr lang="de-DE" sz="1200" b="1" dirty="0"/>
              <a:t>New Data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Youtube</a:t>
            </a:r>
            <a:r>
              <a:rPr lang="de-DE" sz="1200" dirty="0"/>
              <a:t> Videos</a:t>
            </a:r>
          </a:p>
          <a:p>
            <a:pPr marL="171450" indent="-171450">
              <a:buFontTx/>
              <a:buChar char="-"/>
            </a:pPr>
            <a:endParaRPr lang="de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1D02C-B72E-FA46-867F-8ABB1F537B29}"/>
              </a:ext>
            </a:extLst>
          </p:cNvPr>
          <p:cNvSpPr txBox="1"/>
          <p:nvPr/>
        </p:nvSpPr>
        <p:spPr>
          <a:xfrm>
            <a:off x="317500" y="3517901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 err="1"/>
              <a:t>Labelled</a:t>
            </a:r>
            <a:r>
              <a:rPr lang="de-DE" sz="1200" b="1" dirty="0"/>
              <a:t> Dataset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Bundestag </a:t>
            </a:r>
            <a:r>
              <a:rPr lang="de-DE" sz="1200" dirty="0" err="1"/>
              <a:t>speeches</a:t>
            </a:r>
            <a:endParaRPr lang="de-DE" sz="1200" dirty="0"/>
          </a:p>
          <a:p>
            <a:pPr marL="171450" indent="-171450">
              <a:buFontTx/>
              <a:buChar char="-"/>
            </a:pPr>
            <a:r>
              <a:rPr lang="de-DE" sz="1200" dirty="0" err="1"/>
              <a:t>Manifesto</a:t>
            </a:r>
            <a:r>
              <a:rPr lang="de-DE" sz="1200" dirty="0"/>
              <a:t> </a:t>
            </a:r>
            <a:r>
              <a:rPr lang="de-DE" sz="1200" dirty="0" err="1"/>
              <a:t>labelled</a:t>
            </a:r>
            <a:r>
              <a:rPr lang="de-DE" sz="1200" dirty="0"/>
              <a:t> </a:t>
            </a:r>
            <a:r>
              <a:rPr lang="de-DE" sz="1200" dirty="0" err="1"/>
              <a:t>dataset</a:t>
            </a:r>
            <a:endParaRPr lang="de-D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EC0EC-4711-1345-BDCA-4EF2E2D14CD3}"/>
              </a:ext>
            </a:extLst>
          </p:cNvPr>
          <p:cNvSpPr txBox="1"/>
          <p:nvPr/>
        </p:nvSpPr>
        <p:spPr>
          <a:xfrm>
            <a:off x="5842002" y="266700"/>
            <a:ext cx="6121400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PROCESS – TRAINING MODEL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Collect</a:t>
            </a:r>
            <a:r>
              <a:rPr lang="de-DE" sz="1200" dirty="0"/>
              <a:t> Data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/>
              <a:t>Bundestag </a:t>
            </a:r>
            <a:r>
              <a:rPr lang="de-DE" sz="1200" dirty="0" err="1"/>
              <a:t>speeches</a:t>
            </a:r>
            <a:endParaRPr lang="de-DE" sz="1200" dirty="0"/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Labelled</a:t>
            </a:r>
            <a:r>
              <a:rPr lang="de-DE" sz="1200" dirty="0"/>
              <a:t> </a:t>
            </a:r>
            <a:r>
              <a:rPr lang="de-DE" sz="1200" dirty="0" err="1"/>
              <a:t>Manifesto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Tokenize</a:t>
            </a:r>
            <a:r>
              <a:rPr lang="de-DE" sz="1200" dirty="0"/>
              <a:t> </a:t>
            </a:r>
            <a:r>
              <a:rPr lang="de-DE" sz="1200" dirty="0" err="1"/>
              <a:t>input</a:t>
            </a:r>
            <a:endParaRPr lang="de-DE" sz="1200" dirty="0"/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CountVectorizer</a:t>
            </a:r>
            <a:r>
              <a:rPr lang="de-DE" sz="1200" dirty="0"/>
              <a:t> (turn </a:t>
            </a:r>
            <a:r>
              <a:rPr lang="de-DE" sz="1200" dirty="0" err="1"/>
              <a:t>words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vectors</a:t>
            </a:r>
            <a:r>
              <a:rPr lang="de-DE" sz="1200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TfIDFTransformer</a:t>
            </a:r>
            <a:r>
              <a:rPr lang="de-DE" sz="1200" dirty="0"/>
              <a:t> (IDF = Inverse </a:t>
            </a:r>
            <a:r>
              <a:rPr lang="de-DE" sz="1200" dirty="0" err="1"/>
              <a:t>Document</a:t>
            </a:r>
            <a:r>
              <a:rPr lang="de-DE" sz="1200" dirty="0"/>
              <a:t> </a:t>
            </a:r>
            <a:r>
              <a:rPr lang="de-DE" sz="1200" dirty="0" err="1"/>
              <a:t>frequency</a:t>
            </a:r>
            <a:r>
              <a:rPr lang="de-DE" sz="1200" dirty="0"/>
              <a:t> &gt; </a:t>
            </a:r>
            <a:r>
              <a:rPr lang="de-DE" sz="1200" dirty="0" err="1"/>
              <a:t>frequency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word</a:t>
            </a:r>
            <a:r>
              <a:rPr lang="de-DE" sz="1200" dirty="0"/>
              <a:t> </a:t>
            </a:r>
            <a:r>
              <a:rPr lang="de-DE" sz="1200" dirty="0" err="1"/>
              <a:t>usage</a:t>
            </a:r>
            <a:r>
              <a:rPr lang="de-DE" sz="12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Build</a:t>
            </a:r>
            <a:r>
              <a:rPr lang="de-DE" sz="1200" dirty="0"/>
              <a:t> Model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Logistic</a:t>
            </a:r>
            <a:r>
              <a:rPr lang="de-DE" sz="1200" dirty="0"/>
              <a:t> Regression (</a:t>
            </a:r>
            <a:r>
              <a:rPr lang="de-DE" sz="1200" dirty="0" err="1"/>
              <a:t>Classify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categories</a:t>
            </a:r>
            <a:r>
              <a:rPr lang="de-DE" sz="12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Grid</a:t>
            </a:r>
            <a:r>
              <a:rPr lang="de-DE" sz="1200" dirty="0"/>
              <a:t>-Search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Regularization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Train Model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171450" indent="-171450">
              <a:buFontTx/>
              <a:buChar char="-"/>
            </a:pPr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401BB-86B9-3649-B412-6A2F981CE999}"/>
              </a:ext>
            </a:extLst>
          </p:cNvPr>
          <p:cNvSpPr txBox="1"/>
          <p:nvPr/>
        </p:nvSpPr>
        <p:spPr>
          <a:xfrm>
            <a:off x="5842002" y="3517901"/>
            <a:ext cx="6121400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PROCESS – PREDICT IDEOLOGY FOR YOUTUBE VIDEO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Collect</a:t>
            </a:r>
            <a:r>
              <a:rPr lang="de-DE" sz="1200" dirty="0"/>
              <a:t> Data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/>
              <a:t>Official </a:t>
            </a:r>
            <a:r>
              <a:rPr lang="de-DE" sz="1200" dirty="0" err="1"/>
              <a:t>data</a:t>
            </a:r>
            <a:r>
              <a:rPr lang="de-DE" sz="1200" dirty="0"/>
              <a:t> via API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Scrape</a:t>
            </a:r>
            <a:r>
              <a:rPr lang="de-DE" sz="1200" dirty="0"/>
              <a:t> </a:t>
            </a:r>
            <a:r>
              <a:rPr lang="de-DE" sz="1200" dirty="0" err="1"/>
              <a:t>text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transcript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Feed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prediction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endParaRPr lang="de-DE" sz="1200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3C4B4-78EC-F14B-B999-BF90FDA960D5}"/>
              </a:ext>
            </a:extLst>
          </p:cNvPr>
          <p:cNvSpPr txBox="1"/>
          <p:nvPr/>
        </p:nvSpPr>
        <p:spPr>
          <a:xfrm>
            <a:off x="3079751" y="266700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STACK</a:t>
            </a:r>
          </a:p>
          <a:p>
            <a:endParaRPr lang="de-DE" sz="1200" b="1" dirty="0"/>
          </a:p>
          <a:p>
            <a:r>
              <a:rPr lang="de-DE" sz="1200" b="1" dirty="0"/>
              <a:t>Storage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postgreSQL</a:t>
            </a:r>
            <a:r>
              <a:rPr lang="de-DE" sz="1200" dirty="0"/>
              <a:t> &amp; </a:t>
            </a:r>
            <a:r>
              <a:rPr lang="de-DE" sz="1200" dirty="0" err="1"/>
              <a:t>local</a:t>
            </a:r>
            <a:r>
              <a:rPr lang="de-DE" sz="1200" dirty="0"/>
              <a:t> </a:t>
            </a:r>
            <a:r>
              <a:rPr lang="de-DE" sz="1200" dirty="0" err="1"/>
              <a:t>files</a:t>
            </a:r>
            <a:r>
              <a:rPr lang="de-DE" sz="1200" dirty="0"/>
              <a:t> on AWS RDS</a:t>
            </a:r>
          </a:p>
          <a:p>
            <a:endParaRPr lang="de-DE" sz="1200" dirty="0"/>
          </a:p>
          <a:p>
            <a:r>
              <a:rPr lang="de-DE" sz="1200" b="1" dirty="0"/>
              <a:t>Web-Tools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Website: </a:t>
            </a:r>
            <a:r>
              <a:rPr lang="de-DE" sz="1200" dirty="0" err="1"/>
              <a:t>Flask</a:t>
            </a:r>
            <a:endParaRPr lang="de-DE" sz="1200" dirty="0"/>
          </a:p>
          <a:p>
            <a:pPr marL="171450" indent="-171450">
              <a:buFontTx/>
              <a:buChar char="-"/>
            </a:pPr>
            <a:r>
              <a:rPr lang="de-DE" sz="1200" dirty="0" err="1"/>
              <a:t>Visualization</a:t>
            </a:r>
            <a:r>
              <a:rPr lang="de-DE" sz="1200" dirty="0"/>
              <a:t>: </a:t>
            </a:r>
            <a:r>
              <a:rPr lang="de-DE" sz="1200" dirty="0" err="1"/>
              <a:t>Plotly</a:t>
            </a:r>
            <a:endParaRPr lang="de-DE" sz="1200" dirty="0"/>
          </a:p>
          <a:p>
            <a:endParaRPr lang="de-DE" sz="1200" b="1" dirty="0"/>
          </a:p>
          <a:p>
            <a:r>
              <a:rPr lang="de-DE" sz="1200" b="1" dirty="0"/>
              <a:t>Models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Python-</a:t>
            </a:r>
            <a:r>
              <a:rPr lang="de-DE" sz="1200" dirty="0" err="1"/>
              <a:t>libraries</a:t>
            </a:r>
            <a:r>
              <a:rPr lang="de-DE" sz="1200" dirty="0"/>
              <a:t> (</a:t>
            </a:r>
            <a:r>
              <a:rPr lang="de-DE" sz="1200" dirty="0" err="1"/>
              <a:t>see</a:t>
            </a:r>
            <a:r>
              <a:rPr lang="de-DE" sz="1200" dirty="0"/>
              <a:t> </a:t>
            </a:r>
            <a:r>
              <a:rPr lang="de-DE" sz="1200" dirty="0" err="1"/>
              <a:t>left</a:t>
            </a:r>
            <a:r>
              <a:rPr lang="de-DE" sz="1200" dirty="0"/>
              <a:t>)</a:t>
            </a:r>
          </a:p>
          <a:p>
            <a:endParaRPr lang="de-DE" sz="1200" dirty="0"/>
          </a:p>
          <a:p>
            <a:r>
              <a:rPr lang="de-DE" sz="1200" b="1" dirty="0"/>
              <a:t>Host</a:t>
            </a:r>
          </a:p>
          <a:p>
            <a:r>
              <a:rPr lang="de-DE" sz="1200" dirty="0"/>
              <a:t>- </a:t>
            </a:r>
            <a:r>
              <a:rPr lang="de-DE" sz="1200" dirty="0" err="1"/>
              <a:t>Py</a:t>
            </a:r>
            <a:r>
              <a:rPr lang="de-DE" sz="1200" dirty="0"/>
              <a:t>-Dashboard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E0B69-87EA-E741-B960-956CAE69DFCB}"/>
              </a:ext>
            </a:extLst>
          </p:cNvPr>
          <p:cNvSpPr txBox="1"/>
          <p:nvPr/>
        </p:nvSpPr>
        <p:spPr>
          <a:xfrm>
            <a:off x="3079751" y="3517901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Python Libraries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APSscheduler</a:t>
            </a:r>
            <a:r>
              <a:rPr lang="de-DE" sz="1200" dirty="0"/>
              <a:t> &gt;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chrono</a:t>
            </a:r>
            <a:r>
              <a:rPr lang="de-DE" sz="1200" dirty="0"/>
              <a:t> </a:t>
            </a:r>
            <a:r>
              <a:rPr lang="de-DE" sz="1200" dirty="0" err="1"/>
              <a:t>jobs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BS4 &gt;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text</a:t>
            </a:r>
            <a:r>
              <a:rPr lang="de-DE" sz="1200" dirty="0"/>
              <a:t> </a:t>
            </a:r>
            <a:r>
              <a:rPr lang="de-DE" sz="1200" dirty="0" err="1"/>
              <a:t>parsing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Scipy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Scikitlearn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Pandas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SQLAlchemy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Pickle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Scipy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171450" indent="-171450">
              <a:buFontTx/>
              <a:buChar char="-"/>
            </a:pPr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52399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1395A-56E6-8547-ACB6-2F730585F09C}"/>
              </a:ext>
            </a:extLst>
          </p:cNvPr>
          <p:cNvSpPr/>
          <p:nvPr/>
        </p:nvSpPr>
        <p:spPr>
          <a:xfrm>
            <a:off x="671720" y="1022350"/>
            <a:ext cx="10848560" cy="4813300"/>
          </a:xfrm>
          <a:prstGeom prst="rect">
            <a:avLst/>
          </a:prstGeom>
          <a:solidFill>
            <a:schemeClr val="bg1"/>
          </a:solidFill>
          <a:ln w="76200">
            <a:solidFill>
              <a:srgbClr val="EE7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chemeClr val="tx1"/>
                </a:solidFill>
              </a:rPr>
              <a:t>DATA ANALYSIS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1 Problem (TAGESSCHAU)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2 Solution (THE SITE)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3 </a:t>
            </a:r>
            <a:r>
              <a:rPr lang="de-DE" sz="4000" b="1" dirty="0" err="1">
                <a:solidFill>
                  <a:schemeClr val="tx1"/>
                </a:solidFill>
              </a:rPr>
              <a:t>How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does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it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work</a:t>
            </a:r>
            <a:r>
              <a:rPr lang="de-DE" sz="4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85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8C431-84C6-FD48-84CA-E86AD2C3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2" y="215900"/>
            <a:ext cx="6780817" cy="3835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4245A24-3FE2-6B45-9A56-FE973C09AD74}"/>
              </a:ext>
            </a:extLst>
          </p:cNvPr>
          <p:cNvSpPr/>
          <p:nvPr/>
        </p:nvSpPr>
        <p:spPr>
          <a:xfrm>
            <a:off x="1854200" y="3339290"/>
            <a:ext cx="1435100" cy="431800"/>
          </a:xfrm>
          <a:prstGeom prst="ellipse">
            <a:avLst/>
          </a:prstGeom>
          <a:noFill/>
          <a:ln w="57150">
            <a:solidFill>
              <a:srgbClr val="EE7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CCD42-B11F-244F-97C2-224E9DA9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02" y="3646978"/>
            <a:ext cx="5473700" cy="299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28B03-3792-304A-BFB4-8D70873F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48" y="1807297"/>
            <a:ext cx="6978460" cy="32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C329783-5B68-6F4D-840B-E224FD1E252E}"/>
              </a:ext>
            </a:extLst>
          </p:cNvPr>
          <p:cNvSpPr/>
          <p:nvPr/>
        </p:nvSpPr>
        <p:spPr>
          <a:xfrm>
            <a:off x="7892749" y="1012998"/>
            <a:ext cx="2992989" cy="5293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328CA-1C8A-9342-9261-6893BD863BE4}"/>
              </a:ext>
            </a:extLst>
          </p:cNvPr>
          <p:cNvSpPr/>
          <p:nvPr/>
        </p:nvSpPr>
        <p:spPr>
          <a:xfrm>
            <a:off x="4024485" y="1012466"/>
            <a:ext cx="3252981" cy="5407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Ideology</a:t>
            </a:r>
            <a:r>
              <a:rPr lang="de-DE" sz="1200" b="1" dirty="0">
                <a:solidFill>
                  <a:schemeClr val="tx1"/>
                </a:solidFill>
              </a:rPr>
              <a:t> Bias </a:t>
            </a:r>
            <a:r>
              <a:rPr lang="de-DE" sz="1200" b="1" dirty="0" err="1">
                <a:solidFill>
                  <a:schemeClr val="tx1"/>
                </a:solidFill>
              </a:rPr>
              <a:t>Detection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EE1F8C-C9F8-7B40-979F-EEAED1DEE326}"/>
              </a:ext>
            </a:extLst>
          </p:cNvPr>
          <p:cNvSpPr/>
          <p:nvPr/>
        </p:nvSpPr>
        <p:spPr>
          <a:xfrm>
            <a:off x="7916958" y="3978859"/>
            <a:ext cx="2509881" cy="1095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C3319-A87E-8A48-B7DB-CA6E7847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DE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de-DE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3D18-1AAD-CE42-9D0E-831B305C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164" y="1894578"/>
            <a:ext cx="1188158" cy="66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781A4-EC08-AA4E-A503-D43C1EA024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0398" y="3772291"/>
            <a:ext cx="10795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DA92A-4948-E44A-8971-507BC4AE5699}"/>
              </a:ext>
            </a:extLst>
          </p:cNvPr>
          <p:cNvSpPr txBox="1"/>
          <p:nvPr/>
        </p:nvSpPr>
        <p:spPr>
          <a:xfrm>
            <a:off x="7950200" y="4645223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www.political-analysis.dev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76786-A5E9-3E43-93A0-B7DD3D25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99" y="2977152"/>
            <a:ext cx="618634" cy="598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0EBB5-C7DE-154B-A521-EF2CB46F2663}"/>
              </a:ext>
            </a:extLst>
          </p:cNvPr>
          <p:cNvSpPr/>
          <p:nvPr/>
        </p:nvSpPr>
        <p:spPr>
          <a:xfrm>
            <a:off x="392003" y="1012998"/>
            <a:ext cx="2992989" cy="5293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Download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10BFA-FF7D-B44D-BA92-ACB934C68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054" y="1436676"/>
            <a:ext cx="1015999" cy="1015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9546B-C016-7644-A256-6031998AB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95" y="4645223"/>
            <a:ext cx="1614995" cy="519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BFA1B-E263-3F4C-807C-2051F366F7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4399" y="3659765"/>
            <a:ext cx="1561780" cy="5192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2D9E80-FD93-0740-A772-30022649D8B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54054" y="2452675"/>
            <a:ext cx="0" cy="2139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E1C51-A724-F242-A961-7780A60AB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31" y="2805754"/>
            <a:ext cx="1380241" cy="2898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CC0325-C362-3D4A-A744-CB4757ECD3E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93" y="3360464"/>
            <a:ext cx="1476279" cy="7658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D6C31-1B8E-9B4B-9614-5AA80770D8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186" y="5031295"/>
            <a:ext cx="533698" cy="5336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DA759B-ECCF-B24E-A96B-D8957F1134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27" y="4994583"/>
            <a:ext cx="970836" cy="8931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DA1AB8D-19BF-3440-B538-42E4E257C230}"/>
              </a:ext>
            </a:extLst>
          </p:cNvPr>
          <p:cNvSpPr/>
          <p:nvPr/>
        </p:nvSpPr>
        <p:spPr>
          <a:xfrm>
            <a:off x="2037328" y="4953000"/>
            <a:ext cx="460777" cy="220482"/>
          </a:xfrm>
          <a:prstGeom prst="rect">
            <a:avLst/>
          </a:prstGeom>
          <a:solidFill>
            <a:srgbClr val="EE7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Local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7D6E07-ED28-4346-BF40-515BD406C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9998" y="5031295"/>
            <a:ext cx="970836" cy="11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3564</TotalTime>
  <Words>158</Words>
  <Application>Microsoft Macintosh PowerPoint</Application>
  <PresentationFormat>Widescreen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Fleck</dc:creator>
  <cp:lastModifiedBy>Anders Fleck</cp:lastModifiedBy>
  <cp:revision>33</cp:revision>
  <dcterms:created xsi:type="dcterms:W3CDTF">2019-06-20T09:04:39Z</dcterms:created>
  <dcterms:modified xsi:type="dcterms:W3CDTF">2019-08-12T12:00:54Z</dcterms:modified>
</cp:coreProperties>
</file>